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1AB"/>
    <a:srgbClr val="EF23E0"/>
    <a:srgbClr val="F91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DF3A2C66-DCBB-48C9-AA70-43AE23E02F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4BEE922-E1D9-4BC9-9165-05C19040F0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41ECB-E9FB-4256-B7CE-958F2FB75E14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Slayt Resmi Yer Tutucusu 3">
            <a:extLst>
              <a:ext uri="{FF2B5EF4-FFF2-40B4-BE49-F238E27FC236}">
                <a16:creationId xmlns:a16="http://schemas.microsoft.com/office/drawing/2014/main" id="{58CEF804-E73E-4454-B739-45AE0A62AC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>
            <a:extLst>
              <a:ext uri="{FF2B5EF4-FFF2-40B4-BE49-F238E27FC236}">
                <a16:creationId xmlns:a16="http://schemas.microsoft.com/office/drawing/2014/main" id="{FB9229DE-E216-463A-B59D-BB4AF59D6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0E269F-7862-4A31-A050-B3A54C0C25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FC0BB1-8C10-4F4B-AAF4-8948414F40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75AA0-B69B-4748-BF8F-6CD724C40E21}" type="slidenum">
              <a:rPr lang="tr-TR" smtClean="0"/>
              <a:t>‹Nr.›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B83513-8FBD-41CF-A5FC-50CD9D1309F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65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1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4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6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8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4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83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086E-7486-4E1B-A993-8728EE021AB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3365-23CF-4822-BF8D-E766DB8CE85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2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ebook-italia.blogspot.com/2012/07/facebook-diario-immagini-vari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04DBF5-8916-4A95-8F12-870B9CFB9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3762E0-2DD8-45BD-9EB6-CA5154A51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B9FD3837-AEE7-4B5B-82B3-3951DE1B6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778B3BD-7B76-4989-BB6C-F50B089C3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C77AAC1-76D2-46B0-AE46-91C8C3AC5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1BB54049-1401-43CD-A970-1E026BD5C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55EDB9E9-84DE-4BC8-9D3C-A02B90B96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2C96582F-8723-44BC-BDC1-62D8FBDE3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C381B08-A485-45D0-8C29-C2AB10B04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DBB2158D-DAF7-4689-A44E-3E5032B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AC96EEC-F774-41C8-8679-C1217EC5E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ED08285C-CDBB-4DD6-A69D-4432B668A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87BB7B9B-327A-4D4D-AB93-11CB044AC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360F57D7-4501-41A6-BA54-99E121136F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C37AD4AC-CE9F-4C58-A4E2-D48E2FA821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5EE3167-7FBB-48A3-8450-E72B525E8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C23095D8-5DD6-4F0A-BD74-ED5FB47F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2A1F0E1B-819A-4255-B8AF-08110616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B167A410-29E3-4850-BEDC-B1362187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C809901A-3E02-4D2E-93C9-3F527EE97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CD60056-ABC2-4076-B99B-A10B08D5F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Resim 4" descr="renkli, hava içeren bir resim&#10;&#10;Açıklama otomatik olarak oluşturuldu">
            <a:extLst>
              <a:ext uri="{FF2B5EF4-FFF2-40B4-BE49-F238E27FC236}">
                <a16:creationId xmlns:a16="http://schemas.microsoft.com/office/drawing/2014/main" id="{E53340EC-EEC8-4813-B2B5-F3D5ECE806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8643"/>
          <a:stretch/>
        </p:blipFill>
        <p:spPr>
          <a:xfrm>
            <a:off x="5823" y="12733"/>
            <a:ext cx="12191695" cy="4299344"/>
          </a:xfrm>
          <a:prstGeom prst="rect">
            <a:avLst/>
          </a:prstGeom>
          <a:ln w="12700">
            <a:noFill/>
          </a:ln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47EAB90-DF6D-419E-92FC-8F9B900D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34" name="Isosceles Triangle 39">
              <a:extLst>
                <a:ext uri="{FF2B5EF4-FFF2-40B4-BE49-F238E27FC236}">
                  <a16:creationId xmlns:a16="http://schemas.microsoft.com/office/drawing/2014/main" id="{631BC384-797E-4F79-A628-36053708B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1972066-EBE9-40A7-9650-AF6A838AC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B40B30E-31A9-4F83-AF67-AED1716C1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982" y="4293388"/>
            <a:ext cx="8833655" cy="727748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Comic Sans MS" panose="030F0702030302020204" pitchFamily="66" charset="0"/>
              </a:rPr>
              <a:t>PERFECT TENSES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4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2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3" name="Rectangle 169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DC86A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Resim 2" descr="kişi, üniforma, adam, beysbol içeren bir resim&#10;&#10;Açıklama otomatik olarak oluşturuldu">
            <a:extLst>
              <a:ext uri="{FF2B5EF4-FFF2-40B4-BE49-F238E27FC236}">
                <a16:creationId xmlns:a16="http://schemas.microsoft.com/office/drawing/2014/main" id="{98F4E8B7-780F-49B8-A8E2-FDF03B1A3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r="12849"/>
          <a:stretch/>
        </p:blipFill>
        <p:spPr>
          <a:xfrm>
            <a:off x="1344824" y="1401881"/>
            <a:ext cx="4628805" cy="4036138"/>
          </a:xfrm>
          <a:prstGeom prst="rect">
            <a:avLst/>
          </a:prstGeom>
          <a:ln w="12700">
            <a:noFill/>
          </a:ln>
        </p:spPr>
      </p:pic>
      <p:sp>
        <p:nvSpPr>
          <p:cNvPr id="131" name="Metin kutusu 6">
            <a:extLst>
              <a:ext uri="{FF2B5EF4-FFF2-40B4-BE49-F238E27FC236}">
                <a16:creationId xmlns:a16="http://schemas.microsoft.com/office/drawing/2014/main" id="{9C8A50B3-AF54-4033-8AAE-C73C4D05C141}"/>
              </a:ext>
            </a:extLst>
          </p:cNvPr>
          <p:cNvSpPr txBox="1"/>
          <p:nvPr/>
        </p:nvSpPr>
        <p:spPr>
          <a:xfrm>
            <a:off x="7312024" y="0"/>
            <a:ext cx="4099607" cy="6843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rgbClr val="DC86A3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b="1" dirty="0">
                <a:latin typeface="Comic Sans MS" panose="030F0702030302020204" pitchFamily="66" charset="0"/>
              </a:rPr>
              <a:t>I think I had a very interesting life. I’m 73 now and I don’t work anymore. I was in the army for 51 years. I retired when I was 69.I </a:t>
            </a:r>
            <a:r>
              <a:rPr 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have been </a:t>
            </a:r>
            <a:r>
              <a:rPr lang="en-US" sz="1400" b="1" dirty="0">
                <a:latin typeface="Comic Sans MS" panose="030F0702030302020204" pitchFamily="66" charset="0"/>
              </a:rPr>
              <a:t>to so many countries that I can’t remember all of them. I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have been </a:t>
            </a:r>
            <a:r>
              <a:rPr lang="en-US" sz="1400" b="1" dirty="0">
                <a:latin typeface="Comic Sans MS" panose="030F0702030302020204" pitchFamily="66" charset="0"/>
              </a:rPr>
              <a:t>to Australia six or seven times and to South Africa three times. I'</a:t>
            </a:r>
            <a:r>
              <a:rPr lang="en-US" sz="1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ve also been </a:t>
            </a:r>
            <a:r>
              <a:rPr lang="en-US" sz="1400" b="1" dirty="0">
                <a:latin typeface="Comic Sans MS" panose="030F0702030302020204" pitchFamily="66" charset="0"/>
              </a:rPr>
              <a:t>to Russia, but I didn’t like it at all : much too cold for me.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rgbClr val="DC86A3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b="1">
                <a:latin typeface="Comic Sans MS" panose="030F0702030302020204" pitchFamily="66" charset="0"/>
              </a:rPr>
              <a:t>I’ve </a:t>
            </a:r>
            <a:r>
              <a:rPr lang="en-US" sz="1400" b="1" dirty="0">
                <a:latin typeface="Comic Sans MS" panose="030F0702030302020204" pitchFamily="66" charset="0"/>
              </a:rPr>
              <a:t>never  been on television, but I’</a:t>
            </a:r>
            <a:r>
              <a:rPr lang="en-US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ve been </a:t>
            </a:r>
            <a:r>
              <a:rPr lang="en-US" sz="1400" b="1" dirty="0">
                <a:latin typeface="Comic Sans MS" panose="030F0702030302020204" pitchFamily="66" charset="0"/>
              </a:rPr>
              <a:t>on the radio once. It was a </a:t>
            </a:r>
            <a:r>
              <a:rPr lang="en-US" sz="1400" b="1" dirty="0" err="1">
                <a:latin typeface="Comic Sans MS" panose="030F0702030302020204" pitchFamily="66" charset="0"/>
              </a:rPr>
              <a:t>programme</a:t>
            </a:r>
            <a:r>
              <a:rPr lang="en-US" sz="1400" b="1" dirty="0">
                <a:latin typeface="Comic Sans MS" panose="030F0702030302020204" pitchFamily="66" charset="0"/>
              </a:rPr>
              <a:t> about life in the military about twenty years ago. I met the Prime Minister on the same day. Actually  I’</a:t>
            </a:r>
            <a:r>
              <a:rPr lang="en-US" sz="1400" b="1" dirty="0">
                <a:solidFill>
                  <a:srgbClr val="EF23E0"/>
                </a:solidFill>
                <a:latin typeface="Comic Sans MS" panose="030F0702030302020204" pitchFamily="66" charset="0"/>
              </a:rPr>
              <a:t>ve met </a:t>
            </a:r>
            <a:r>
              <a:rPr lang="en-US" sz="1400" b="1" dirty="0">
                <a:latin typeface="Comic Sans MS" panose="030F0702030302020204" pitchFamily="66" charset="0"/>
              </a:rPr>
              <a:t>a lot of famous people</a:t>
            </a:r>
            <a:r>
              <a:rPr lang="tr-TR" sz="1400" b="1" dirty="0">
                <a:latin typeface="Comic Sans MS" panose="030F0702030302020204" pitchFamily="66" charset="0"/>
              </a:rPr>
              <a:t>:</a:t>
            </a:r>
            <a:r>
              <a:rPr lang="en-US" sz="1400" b="1" dirty="0">
                <a:latin typeface="Comic Sans MS" panose="030F0702030302020204" pitchFamily="66" charset="0"/>
              </a:rPr>
              <a:t> members of the royal family, famous politicians and famous cinema and television personalities. I'</a:t>
            </a:r>
            <a:r>
              <a:rPr lang="en-US" sz="1400" b="1" dirty="0">
                <a:solidFill>
                  <a:srgbClr val="4F21AB"/>
                </a:solidFill>
                <a:latin typeface="Comic Sans MS" panose="030F0702030302020204" pitchFamily="66" charset="0"/>
              </a:rPr>
              <a:t>ve never met </a:t>
            </a:r>
            <a:r>
              <a:rPr lang="en-US" sz="1400" b="1" dirty="0">
                <a:latin typeface="Comic Sans MS" panose="030F0702030302020204" pitchFamily="66" charset="0"/>
              </a:rPr>
              <a:t>the American President though which is a pity.</a:t>
            </a:r>
          </a:p>
          <a:p>
            <a:pPr indent="-228600" defTabSz="914400">
              <a:lnSpc>
                <a:spcPct val="110000"/>
              </a:lnSpc>
              <a:spcAft>
                <a:spcPts val="600"/>
              </a:spcAft>
              <a:buClr>
                <a:srgbClr val="DC86A3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400" b="1" dirty="0">
                <a:latin typeface="Comic Sans MS" panose="030F0702030302020204" pitchFamily="66" charset="0"/>
              </a:rPr>
              <a:t>Because I travelled a lot, I’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ve seen </a:t>
            </a:r>
            <a:r>
              <a:rPr lang="en-US" sz="1400" b="1" dirty="0">
                <a:latin typeface="Comic Sans MS" panose="030F0702030302020204" pitchFamily="66" charset="0"/>
              </a:rPr>
              <a:t>a lot of wonderful things and </a:t>
            </a:r>
            <a:r>
              <a:rPr 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have</a:t>
            </a:r>
            <a:r>
              <a:rPr lang="en-US" sz="1400" b="1" dirty="0">
                <a:latin typeface="Comic Sans MS" panose="030F0702030302020204" pitchFamily="66" charset="0"/>
              </a:rPr>
              <a:t> also </a:t>
            </a:r>
            <a:r>
              <a:rPr lang="en-US" sz="1400" b="1" dirty="0">
                <a:solidFill>
                  <a:srgbClr val="F91929"/>
                </a:solidFill>
                <a:latin typeface="Comic Sans MS" panose="030F0702030302020204" pitchFamily="66" charset="0"/>
              </a:rPr>
              <a:t>eaten</a:t>
            </a:r>
            <a:r>
              <a:rPr lang="en-US" sz="1400" b="1" dirty="0">
                <a:latin typeface="Comic Sans MS" panose="030F0702030302020204" pitchFamily="66" charset="0"/>
              </a:rPr>
              <a:t> and </a:t>
            </a:r>
            <a:r>
              <a:rPr lang="en-US" sz="1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drunk</a:t>
            </a:r>
            <a:r>
              <a:rPr lang="en-US" sz="1400" b="1" dirty="0">
                <a:latin typeface="Comic Sans MS" panose="030F0702030302020204" pitchFamily="66" charset="0"/>
              </a:rPr>
              <a:t> strange foods and drinks. I ate cat and rat in India and drank something called </a:t>
            </a:r>
            <a:r>
              <a:rPr lang="en-US" sz="1400" b="1" dirty="0" err="1">
                <a:latin typeface="Comic Sans MS" panose="030F0702030302020204" pitchFamily="66" charset="0"/>
              </a:rPr>
              <a:t>Mirto</a:t>
            </a:r>
            <a:r>
              <a:rPr lang="en-US" sz="1400" b="1" dirty="0">
                <a:latin typeface="Comic Sans MS" panose="030F0702030302020204" pitchFamily="66" charset="0"/>
              </a:rPr>
              <a:t> on a little island in Italy many years ago</a:t>
            </a:r>
            <a:r>
              <a:rPr lang="en-US" sz="10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0D24E10-3654-49F1-B00A-AC0BD3352E62}"/>
              </a:ext>
            </a:extLst>
          </p:cNvPr>
          <p:cNvSpPr txBox="1"/>
          <p:nvPr/>
        </p:nvSpPr>
        <p:spPr>
          <a:xfrm>
            <a:off x="731908" y="266700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PRESENT PERFECT TENSE</a:t>
            </a:r>
          </a:p>
        </p:txBody>
      </p:sp>
    </p:spTree>
    <p:extLst>
      <p:ext uri="{BB962C8B-B14F-4D97-AF65-F5344CB8AC3E}">
        <p14:creationId xmlns:p14="http://schemas.microsoft.com/office/powerpoint/2010/main" val="231223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ABE16CF-A953-463E-8A9A-B39197CC4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38" y="2068571"/>
            <a:ext cx="2863948" cy="2456442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latin typeface="Comic Sans MS" panose="030F0702030302020204" pitchFamily="66" charset="0"/>
              </a:rPr>
              <a:t>actions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that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started</a:t>
            </a:r>
            <a:r>
              <a:rPr lang="tr-TR" sz="3200" b="1" dirty="0">
                <a:latin typeface="Comic Sans MS" panose="030F0702030302020204" pitchFamily="66" charset="0"/>
              </a:rPr>
              <a:t> in </a:t>
            </a:r>
            <a:r>
              <a:rPr lang="tr-TR" sz="3200" b="1" dirty="0" err="1">
                <a:latin typeface="Comic Sans MS" panose="030F0702030302020204" pitchFamily="66" charset="0"/>
              </a:rPr>
              <a:t>the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past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and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continue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to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the</a:t>
            </a:r>
            <a:r>
              <a:rPr lang="tr-TR" sz="3200" b="1" dirty="0">
                <a:latin typeface="Comic Sans MS" panose="030F0702030302020204" pitchFamily="66" charset="0"/>
              </a:rPr>
              <a:t> </a:t>
            </a:r>
            <a:r>
              <a:rPr lang="tr-TR" sz="3200" b="1" dirty="0" err="1">
                <a:latin typeface="Comic Sans MS" panose="030F0702030302020204" pitchFamily="66" charset="0"/>
              </a:rPr>
              <a:t>present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B96FD14-BE90-4634-B0E5-BE7E87E47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52" y="470916"/>
            <a:ext cx="5562238" cy="1209675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B60AFDF-ACFD-459A-9592-D5688E232DA5}"/>
              </a:ext>
            </a:extLst>
          </p:cNvPr>
          <p:cNvSpPr txBox="1"/>
          <p:nvPr/>
        </p:nvSpPr>
        <p:spPr>
          <a:xfrm>
            <a:off x="5892818" y="1963581"/>
            <a:ext cx="52565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I </a:t>
            </a:r>
            <a:r>
              <a:rPr lang="tr-TR" sz="2400" dirty="0" err="1">
                <a:latin typeface="Comic Sans MS" panose="030F0702030302020204" pitchFamily="66" charset="0"/>
              </a:rPr>
              <a:t>have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been</a:t>
            </a:r>
            <a:r>
              <a:rPr lang="tr-TR" sz="2400" dirty="0">
                <a:latin typeface="Comic Sans MS" panose="030F0702030302020204" pitchFamily="66" charset="0"/>
              </a:rPr>
              <a:t> a </a:t>
            </a:r>
            <a:r>
              <a:rPr lang="tr-TR" sz="2400" dirty="0" err="1">
                <a:latin typeface="Comic Sans MS" panose="030F0702030302020204" pitchFamily="66" charset="0"/>
              </a:rPr>
              <a:t>teacher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highlight>
                  <a:srgbClr val="FF00FF"/>
                </a:highlight>
                <a:latin typeface="Comic Sans MS" panose="030F0702030302020204" pitchFamily="66" charset="0"/>
              </a:rPr>
              <a:t>for</a:t>
            </a:r>
            <a:r>
              <a:rPr lang="tr-TR" sz="2400" dirty="0">
                <a:highlight>
                  <a:srgbClr val="FF00FF"/>
                </a:highlight>
                <a:latin typeface="Comic Sans MS" panose="030F0702030302020204" pitchFamily="66" charset="0"/>
              </a:rPr>
              <a:t> 14 </a:t>
            </a:r>
            <a:r>
              <a:rPr lang="tr-TR" sz="2400" dirty="0" err="1">
                <a:highlight>
                  <a:srgbClr val="FF00FF"/>
                </a:highlight>
                <a:latin typeface="Comic Sans MS" panose="030F0702030302020204" pitchFamily="66" charset="0"/>
              </a:rPr>
              <a:t>years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Resim 8" descr="oyun içeren bir resim&#10;&#10;Açıklama otomatik olarak oluşturuldu">
            <a:extLst>
              <a:ext uri="{FF2B5EF4-FFF2-40B4-BE49-F238E27FC236}">
                <a16:creationId xmlns:a16="http://schemas.microsoft.com/office/drawing/2014/main" id="{C4497407-CA34-4A44-B675-89233D9A4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098" y="2614612"/>
            <a:ext cx="6141286" cy="1628775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B083BB4A-F76A-4D6A-8E66-713299F1B0A9}"/>
              </a:ext>
            </a:extLst>
          </p:cNvPr>
          <p:cNvSpPr txBox="1"/>
          <p:nvPr/>
        </p:nvSpPr>
        <p:spPr>
          <a:xfrm>
            <a:off x="4964919" y="4525013"/>
            <a:ext cx="6393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Technology</a:t>
            </a:r>
            <a:r>
              <a:rPr lang="tr-TR" sz="2400" dirty="0">
                <a:latin typeface="Comic Sans MS" panose="030F0702030302020204" pitchFamily="66" charset="0"/>
              </a:rPr>
              <a:t> has done </a:t>
            </a:r>
            <a:r>
              <a:rPr lang="tr-TR" sz="2400" dirty="0" err="1">
                <a:latin typeface="Comic Sans MS" panose="030F0702030302020204" pitchFamily="66" charset="0"/>
              </a:rPr>
              <a:t>more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harm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than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good</a:t>
            </a:r>
            <a:r>
              <a:rPr lang="tr-TR" sz="2400" dirty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90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B22F28E-FCB5-493D-9D57-72895869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433711"/>
            <a:ext cx="2441894" cy="237265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400" b="1" dirty="0" err="1">
                <a:latin typeface="Comic Sans MS" panose="030F0702030302020204" pitchFamily="66" charset="0"/>
              </a:rPr>
              <a:t>single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or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repeated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actions</a:t>
            </a:r>
            <a:r>
              <a:rPr lang="tr-TR" sz="2400" b="1" dirty="0"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past</a:t>
            </a:r>
            <a:r>
              <a:rPr lang="tr-TR" sz="2400" b="1" dirty="0">
                <a:latin typeface="Comic Sans MS" panose="030F0702030302020204" pitchFamily="66" charset="0"/>
              </a:rPr>
              <a:t>, </a:t>
            </a:r>
            <a:r>
              <a:rPr lang="tr-TR" sz="2400" b="1" dirty="0" err="1">
                <a:latin typeface="Comic Sans MS" panose="030F0702030302020204" pitchFamily="66" charset="0"/>
              </a:rPr>
              <a:t>when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we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don’t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know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date</a:t>
            </a:r>
            <a:r>
              <a:rPr lang="tr-TR" sz="2400" b="1" dirty="0">
                <a:latin typeface="Comic Sans MS" panose="030F0702030302020204" pitchFamily="66" charset="0"/>
              </a:rPr>
              <a:t> of </a:t>
            </a:r>
            <a:r>
              <a:rPr lang="tr-TR" sz="2400" b="1" dirty="0" err="1"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action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or</a:t>
            </a:r>
            <a:r>
              <a:rPr lang="tr-TR" sz="2400" b="1" dirty="0">
                <a:latin typeface="Comic Sans MS" panose="030F0702030302020204" pitchFamily="66" charset="0"/>
              </a:rPr>
              <a:t> it </a:t>
            </a:r>
            <a:r>
              <a:rPr lang="tr-TR" sz="2400" b="1" dirty="0" err="1">
                <a:latin typeface="Comic Sans MS" panose="030F0702030302020204" pitchFamily="66" charset="0"/>
              </a:rPr>
              <a:t>isn’t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important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5" name="İçerik Yer Tutucusu 4" descr="araba içeren bir resim&#10;&#10;Açıklama otomatik olarak oluşturuldu">
            <a:extLst>
              <a:ext uri="{FF2B5EF4-FFF2-40B4-BE49-F238E27FC236}">
                <a16:creationId xmlns:a16="http://schemas.microsoft.com/office/drawing/2014/main" id="{90EAC6F3-A21E-4A3E-9372-4300E8828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54" y="470916"/>
            <a:ext cx="4271889" cy="1534697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2A3D228C-0A9A-4117-B3AB-308096BC4298}"/>
              </a:ext>
            </a:extLst>
          </p:cNvPr>
          <p:cNvSpPr txBox="1"/>
          <p:nvPr/>
        </p:nvSpPr>
        <p:spPr>
          <a:xfrm>
            <a:off x="5840931" y="2202878"/>
            <a:ext cx="534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>
                <a:solidFill>
                  <a:srgbClr val="EF23E0"/>
                </a:solidFill>
                <a:latin typeface="Comic Sans MS" panose="030F0702030302020204" pitchFamily="66" charset="0"/>
              </a:rPr>
              <a:t>I’ve</a:t>
            </a:r>
            <a:r>
              <a:rPr lang="tr-TR" sz="2400" dirty="0">
                <a:solidFill>
                  <a:srgbClr val="EF23E0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rgbClr val="EF23E0"/>
                </a:solidFill>
                <a:latin typeface="Comic Sans MS" panose="030F0702030302020204" pitchFamily="66" charset="0"/>
              </a:rPr>
              <a:t>driven</a:t>
            </a:r>
            <a:r>
              <a:rPr lang="tr-TR" sz="2400" dirty="0">
                <a:solidFill>
                  <a:srgbClr val="EF23E0"/>
                </a:solidFill>
                <a:latin typeface="Comic Sans MS" panose="030F0702030302020204" pitchFamily="66" charset="0"/>
              </a:rPr>
              <a:t> an </a:t>
            </a:r>
            <a:r>
              <a:rPr lang="tr-TR" sz="2400" dirty="0" err="1">
                <a:solidFill>
                  <a:srgbClr val="EF23E0"/>
                </a:solidFill>
                <a:latin typeface="Comic Sans MS" panose="030F0702030302020204" pitchFamily="66" charset="0"/>
              </a:rPr>
              <a:t>automatic</a:t>
            </a:r>
            <a:r>
              <a:rPr lang="tr-TR" sz="2400" dirty="0">
                <a:solidFill>
                  <a:srgbClr val="EF23E0"/>
                </a:solidFill>
                <a:latin typeface="Comic Sans MS" panose="030F0702030302020204" pitchFamily="66" charset="0"/>
              </a:rPr>
              <a:t> car </a:t>
            </a:r>
            <a:r>
              <a:rPr lang="tr-TR" sz="2400" dirty="0" err="1">
                <a:solidFill>
                  <a:srgbClr val="EF23E0"/>
                </a:solidFill>
                <a:highlight>
                  <a:srgbClr val="C0C0C0"/>
                </a:highlight>
                <a:latin typeface="Comic Sans MS" panose="030F0702030302020204" pitchFamily="66" charset="0"/>
              </a:rPr>
              <a:t>before</a:t>
            </a:r>
            <a:r>
              <a:rPr lang="tr-TR" sz="2400" dirty="0">
                <a:solidFill>
                  <a:srgbClr val="EF23E0"/>
                </a:solidFill>
              </a:rPr>
              <a:t>.</a:t>
            </a:r>
            <a:endParaRPr lang="en-GB" sz="2400" dirty="0">
              <a:solidFill>
                <a:srgbClr val="EF23E0"/>
              </a:solidFill>
            </a:endParaRPr>
          </a:p>
        </p:txBody>
      </p:sp>
      <p:pic>
        <p:nvPicPr>
          <p:cNvPr id="9" name="Resim 8" descr="kadın, tutma, küçük, dik içeren bir resim&#10;&#10;Açıklama otomatik olarak oluşturuldu">
            <a:extLst>
              <a:ext uri="{FF2B5EF4-FFF2-40B4-BE49-F238E27FC236}">
                <a16:creationId xmlns:a16="http://schemas.microsoft.com/office/drawing/2014/main" id="{7530E0C8-F780-4B22-B973-FA69C522C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54" y="2861808"/>
            <a:ext cx="4271889" cy="1743075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5310C0A9-DA7C-43C3-942A-0B84222F3EC3}"/>
              </a:ext>
            </a:extLst>
          </p:cNvPr>
          <p:cNvSpPr txBox="1"/>
          <p:nvPr/>
        </p:nvSpPr>
        <p:spPr>
          <a:xfrm flipH="1">
            <a:off x="6096000" y="5087116"/>
            <a:ext cx="5089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I’ve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been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to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theatre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highlight>
                  <a:srgbClr val="C0C0C0"/>
                </a:highlight>
                <a:latin typeface="Comic Sans MS" panose="030F0702030302020204" pitchFamily="66" charset="0"/>
              </a:rPr>
              <a:t>many</a:t>
            </a:r>
            <a:r>
              <a:rPr lang="tr-TR" sz="2400" b="1" dirty="0">
                <a:solidFill>
                  <a:srgbClr val="00B050"/>
                </a:solidFill>
                <a:highlight>
                  <a:srgbClr val="C0C0C0"/>
                </a:highlight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B050"/>
                </a:solidFill>
                <a:highlight>
                  <a:srgbClr val="C0C0C0"/>
                </a:highlight>
                <a:latin typeface="Comic Sans MS" panose="030F0702030302020204" pitchFamily="66" charset="0"/>
              </a:rPr>
              <a:t>times</a:t>
            </a:r>
            <a:r>
              <a:rPr lang="tr-T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  <a:endParaRPr lang="en-GB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79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3386DCE-ADA3-4F11-BB8B-A52B15D3A612}"/>
              </a:ext>
            </a:extLst>
          </p:cNvPr>
          <p:cNvSpPr txBox="1"/>
          <p:nvPr/>
        </p:nvSpPr>
        <p:spPr>
          <a:xfrm>
            <a:off x="225002" y="2295330"/>
            <a:ext cx="31153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err="1">
                <a:latin typeface="Comic Sans MS" panose="030F0702030302020204" pitchFamily="66" charset="0"/>
              </a:rPr>
              <a:t>one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or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more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completed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actions</a:t>
            </a:r>
            <a:r>
              <a:rPr lang="tr-TR" sz="2400" b="1" dirty="0">
                <a:latin typeface="Comic Sans MS" panose="030F0702030302020204" pitchFamily="66" charset="0"/>
              </a:rPr>
              <a:t> in a time </a:t>
            </a:r>
            <a:r>
              <a:rPr lang="tr-TR" sz="2400" b="1" dirty="0" err="1">
                <a:latin typeface="Comic Sans MS" panose="030F0702030302020204" pitchFamily="66" charset="0"/>
              </a:rPr>
              <a:t>period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that</a:t>
            </a:r>
            <a:r>
              <a:rPr lang="tr-TR" sz="2400" b="1" dirty="0">
                <a:latin typeface="Comic Sans MS" panose="030F0702030302020204" pitchFamily="66" charset="0"/>
              </a:rPr>
              <a:t> is </a:t>
            </a:r>
            <a:r>
              <a:rPr lang="tr-TR" sz="2400" b="1" dirty="0" err="1">
                <a:latin typeface="Comic Sans MS" panose="030F0702030302020204" pitchFamily="66" charset="0"/>
              </a:rPr>
              <a:t>still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continuing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C51DBBC-CA02-4BA9-A690-482A33ED967B}"/>
              </a:ext>
            </a:extLst>
          </p:cNvPr>
          <p:cNvSpPr txBox="1"/>
          <p:nvPr/>
        </p:nvSpPr>
        <p:spPr>
          <a:xfrm>
            <a:off x="6096000" y="3896555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mic Sans MS" panose="030F0702030302020204" pitchFamily="66" charset="0"/>
              </a:rPr>
              <a:t>He’s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sold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fifteen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cars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highlight>
                  <a:srgbClr val="FF00FF"/>
                </a:highlight>
                <a:latin typeface="Comic Sans MS" panose="030F0702030302020204" pitchFamily="66" charset="0"/>
              </a:rPr>
              <a:t>this</a:t>
            </a:r>
            <a:r>
              <a:rPr lang="tr-TR" b="1" dirty="0">
                <a:highlight>
                  <a:srgbClr val="FF00FF"/>
                </a:highlight>
                <a:latin typeface="Comic Sans MS" panose="030F0702030302020204" pitchFamily="66" charset="0"/>
              </a:rPr>
              <a:t> </a:t>
            </a:r>
            <a:r>
              <a:rPr lang="tr-TR" b="1" dirty="0" err="1">
                <a:highlight>
                  <a:srgbClr val="FF00FF"/>
                </a:highlight>
                <a:latin typeface="Comic Sans MS" panose="030F0702030302020204" pitchFamily="66" charset="0"/>
              </a:rPr>
              <a:t>month</a:t>
            </a:r>
            <a:r>
              <a:rPr lang="tr-TR" b="1" dirty="0">
                <a:latin typeface="Comic Sans MS" panose="030F0702030302020204" pitchFamily="66" charset="0"/>
              </a:rPr>
              <a:t>.      </a:t>
            </a:r>
          </a:p>
        </p:txBody>
      </p:sp>
      <p:pic>
        <p:nvPicPr>
          <p:cNvPr id="7" name="Resim 6" descr="araba içeren bir resim&#10;&#10;Açıklama otomatik olarak oluşturuldu">
            <a:extLst>
              <a:ext uri="{FF2B5EF4-FFF2-40B4-BE49-F238E27FC236}">
                <a16:creationId xmlns:a16="http://schemas.microsoft.com/office/drawing/2014/main" id="{ABFF935C-157B-47C9-964A-7CD608022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387" y="1520494"/>
            <a:ext cx="5140391" cy="212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75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5A550E9-8BEB-4424-80F8-9618C56C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2349925"/>
            <a:ext cx="2441894" cy="2456442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>
                <a:latin typeface="Comic Sans MS" panose="030F0702030302020204" pitchFamily="66" charset="0"/>
              </a:rPr>
              <a:t>FORM</a:t>
            </a:r>
          </a:p>
        </p:txBody>
      </p:sp>
      <p:pic>
        <p:nvPicPr>
          <p:cNvPr id="5" name="İçerik Yer Tutucusu 4" descr="Kuyruklu Yıldız">
            <a:extLst>
              <a:ext uri="{FF2B5EF4-FFF2-40B4-BE49-F238E27FC236}">
                <a16:creationId xmlns:a16="http://schemas.microsoft.com/office/drawing/2014/main" id="{1E7F3F33-54E9-4F72-8234-DB85E5184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1063" y="2847975"/>
            <a:ext cx="914400" cy="914400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A9B6599-C7CD-4D25-A8E2-40A54187F5F1}"/>
              </a:ext>
            </a:extLst>
          </p:cNvPr>
          <p:cNvSpPr txBox="1"/>
          <p:nvPr/>
        </p:nvSpPr>
        <p:spPr>
          <a:xfrm>
            <a:off x="4697789" y="1441966"/>
            <a:ext cx="540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F89C36F5-8528-45EB-A8D9-FE87346546FB}"/>
              </a:ext>
            </a:extLst>
          </p:cNvPr>
          <p:cNvSpPr txBox="1"/>
          <p:nvPr/>
        </p:nvSpPr>
        <p:spPr>
          <a:xfrm>
            <a:off x="5197133" y="1441966"/>
            <a:ext cx="52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/>
              <a:t>+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B922193-5FAF-4219-AB90-95A28C58D566}"/>
              </a:ext>
            </a:extLst>
          </p:cNvPr>
          <p:cNvSpPr txBox="1"/>
          <p:nvPr/>
        </p:nvSpPr>
        <p:spPr>
          <a:xfrm>
            <a:off x="5708012" y="1257300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HAVE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557FC3D-AC1D-451B-9781-58818B980B58}"/>
              </a:ext>
            </a:extLst>
          </p:cNvPr>
          <p:cNvSpPr txBox="1"/>
          <p:nvPr/>
        </p:nvSpPr>
        <p:spPr>
          <a:xfrm>
            <a:off x="5755739" y="1726597"/>
            <a:ext cx="1309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C8722D86-61D7-4330-9B5B-82015734C101}"/>
              </a:ext>
            </a:extLst>
          </p:cNvPr>
          <p:cNvSpPr txBox="1"/>
          <p:nvPr/>
        </p:nvSpPr>
        <p:spPr>
          <a:xfrm>
            <a:off x="7901507" y="1372654"/>
            <a:ext cx="3948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>
                <a:solidFill>
                  <a:srgbClr val="00B0F0"/>
                </a:solidFill>
                <a:latin typeface="Comic Sans MS" panose="030F0702030302020204" pitchFamily="66" charset="0"/>
              </a:rPr>
              <a:t>VERB</a:t>
            </a:r>
            <a:r>
              <a:rPr lang="tr-T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(PAST PARTICIPLE)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A3DA1E5-C0EA-4ECB-B00E-053C7A075E0E}"/>
              </a:ext>
            </a:extLst>
          </p:cNvPr>
          <p:cNvSpPr txBox="1"/>
          <p:nvPr/>
        </p:nvSpPr>
        <p:spPr>
          <a:xfrm>
            <a:off x="7301523" y="1459409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/>
              <a:t>+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BFC277F-C6FE-4D28-B6C4-26CFBA27675B}"/>
              </a:ext>
            </a:extLst>
          </p:cNvPr>
          <p:cNvSpPr txBox="1"/>
          <p:nvPr/>
        </p:nvSpPr>
        <p:spPr>
          <a:xfrm>
            <a:off x="4773336" y="2688132"/>
            <a:ext cx="428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>
                <a:latin typeface="Comic Sans MS" panose="030F0702030302020204" pitchFamily="66" charset="0"/>
              </a:rPr>
              <a:t>I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have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known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him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for</a:t>
            </a:r>
            <a:r>
              <a:rPr lang="tr-TR" b="1" dirty="0">
                <a:latin typeface="Comic Sans MS" panose="030F0702030302020204" pitchFamily="66" charset="0"/>
              </a:rPr>
              <a:t> since 2009.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184DAC5B-CE9A-4B92-8E0F-3EA3435F554D}"/>
              </a:ext>
            </a:extLst>
          </p:cNvPr>
          <p:cNvSpPr txBox="1"/>
          <p:nvPr/>
        </p:nvSpPr>
        <p:spPr>
          <a:xfrm>
            <a:off x="4708376" y="3168998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 err="1">
                <a:latin typeface="Comic Sans MS" panose="030F0702030302020204" pitchFamily="66" charset="0"/>
              </a:rPr>
              <a:t>It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has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rained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all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day</a:t>
            </a:r>
            <a:r>
              <a:rPr lang="tr-TR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D171EF2-065E-4A47-B8C1-D4204A6A0890}"/>
              </a:ext>
            </a:extLst>
          </p:cNvPr>
          <p:cNvSpPr txBox="1"/>
          <p:nvPr/>
        </p:nvSpPr>
        <p:spPr>
          <a:xfrm>
            <a:off x="4720828" y="3696641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 err="1">
                <a:latin typeface="Comic Sans MS" panose="030F0702030302020204" pitchFamily="66" charset="0"/>
              </a:rPr>
              <a:t>She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has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broken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latin typeface="Comic Sans MS" panose="030F0702030302020204" pitchFamily="66" charset="0"/>
              </a:rPr>
              <a:t>her </a:t>
            </a:r>
            <a:r>
              <a:rPr lang="tr-TR" b="1" dirty="0" err="1">
                <a:latin typeface="Comic Sans MS" panose="030F0702030302020204" pitchFamily="66" charset="0"/>
              </a:rPr>
              <a:t>leg</a:t>
            </a:r>
            <a:r>
              <a:rPr lang="tr-TR" b="1" dirty="0"/>
              <a:t>.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82567604-1AEF-43BF-8171-E0CDA69A270D}"/>
              </a:ext>
            </a:extLst>
          </p:cNvPr>
          <p:cNvSpPr txBox="1"/>
          <p:nvPr/>
        </p:nvSpPr>
        <p:spPr>
          <a:xfrm>
            <a:off x="4708376" y="4292236"/>
            <a:ext cx="531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 err="1">
                <a:latin typeface="Comic Sans MS" panose="030F0702030302020204" pitchFamily="66" charset="0"/>
              </a:rPr>
              <a:t>They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have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been</a:t>
            </a:r>
            <a:r>
              <a:rPr lang="tr-TR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married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for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twenty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years</a:t>
            </a:r>
            <a:r>
              <a:rPr lang="tr-TR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9666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14" grpId="0"/>
      <p:bldP spid="1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036F4E0-7B06-40AE-A08C-E145F0B623DE}"/>
              </a:ext>
            </a:extLst>
          </p:cNvPr>
          <p:cNvSpPr txBox="1"/>
          <p:nvPr/>
        </p:nvSpPr>
        <p:spPr>
          <a:xfrm>
            <a:off x="1181100" y="2324100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jus</a:t>
            </a:r>
            <a:r>
              <a:rPr lang="tr-TR" sz="4000" b="1" dirty="0" err="1">
                <a:solidFill>
                  <a:schemeClr val="bg1"/>
                </a:solidFill>
              </a:rPr>
              <a:t>t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3DEFADBD-139F-4935-A1A3-AFED466E614F}"/>
              </a:ext>
            </a:extLst>
          </p:cNvPr>
          <p:cNvSpPr txBox="1"/>
          <p:nvPr/>
        </p:nvSpPr>
        <p:spPr>
          <a:xfrm>
            <a:off x="1181100" y="3027223"/>
            <a:ext cx="2102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alread</a:t>
            </a:r>
            <a:r>
              <a:rPr lang="tr-TR" sz="4000" b="1" dirty="0" err="1">
                <a:solidFill>
                  <a:schemeClr val="bg1"/>
                </a:solidFill>
              </a:rPr>
              <a:t>y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37EF7E7D-6897-4D93-9708-3BFB2ED1DCAD}"/>
              </a:ext>
            </a:extLst>
          </p:cNvPr>
          <p:cNvSpPr txBox="1"/>
          <p:nvPr/>
        </p:nvSpPr>
        <p:spPr>
          <a:xfrm>
            <a:off x="1181100" y="3785596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yet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3651042-8595-4603-A4B9-D081B91805DA}"/>
              </a:ext>
            </a:extLst>
          </p:cNvPr>
          <p:cNvSpPr txBox="1"/>
          <p:nvPr/>
        </p:nvSpPr>
        <p:spPr>
          <a:xfrm>
            <a:off x="4683500" y="907940"/>
            <a:ext cx="4152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Comic Sans MS" panose="030F0702030302020204" pitchFamily="66" charset="0"/>
              </a:rPr>
              <a:t>He </a:t>
            </a:r>
            <a:r>
              <a:rPr lang="tr-TR" sz="2400" b="1" dirty="0">
                <a:latin typeface="Comic Sans MS" panose="030F0702030302020204" pitchFamily="66" charset="0"/>
              </a:rPr>
              <a:t>has </a:t>
            </a:r>
            <a:r>
              <a:rPr lang="tr-TR" sz="24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just</a:t>
            </a:r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repaired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the</a:t>
            </a:r>
            <a:r>
              <a:rPr lang="tr-TR" sz="2000" b="1" dirty="0">
                <a:latin typeface="Comic Sans MS" panose="030F0702030302020204" pitchFamily="66" charset="0"/>
              </a:rPr>
              <a:t> car.</a:t>
            </a:r>
          </a:p>
        </p:txBody>
      </p:sp>
      <p:pic>
        <p:nvPicPr>
          <p:cNvPr id="11" name="Resim 10" descr="kişi, adam, araba, bagaj içeren bir resim&#10;&#10;Açıklama otomatik olarak oluşturuldu">
            <a:extLst>
              <a:ext uri="{FF2B5EF4-FFF2-40B4-BE49-F238E27FC236}">
                <a16:creationId xmlns:a16="http://schemas.microsoft.com/office/drawing/2014/main" id="{96FD43DF-ACB0-4C23-AA39-1ED7BBEAE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313" y="332477"/>
            <a:ext cx="2171830" cy="1233488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FAA19993-8436-4827-ACDD-2B7168E67A2B}"/>
              </a:ext>
            </a:extLst>
          </p:cNvPr>
          <p:cNvSpPr txBox="1"/>
          <p:nvPr/>
        </p:nvSpPr>
        <p:spPr>
          <a:xfrm>
            <a:off x="3888411" y="2243080"/>
            <a:ext cx="4947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>
                <a:latin typeface="Comic Sans MS" panose="030F0702030302020204" pitchFamily="66" charset="0"/>
              </a:rPr>
              <a:t>They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have</a:t>
            </a:r>
            <a:r>
              <a:rPr lang="tr-T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already</a:t>
            </a:r>
            <a:r>
              <a:rPr lang="tr-T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caught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the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thief</a:t>
            </a:r>
            <a:r>
              <a:rPr lang="tr-TR" sz="2000" b="1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5" name="Resim 14" descr="kişi, bina, adam, bagaj içeren bir resim&#10;&#10;Açıklama otomatik olarak oluşturuldu">
            <a:extLst>
              <a:ext uri="{FF2B5EF4-FFF2-40B4-BE49-F238E27FC236}">
                <a16:creationId xmlns:a16="http://schemas.microsoft.com/office/drawing/2014/main" id="{469BD590-7020-4BC1-9B5A-AA463CF1F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313" y="1911793"/>
            <a:ext cx="2150587" cy="1378458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id="{9320C806-BE07-4EFA-84D9-ABF473FBD11F}"/>
              </a:ext>
            </a:extLst>
          </p:cNvPr>
          <p:cNvSpPr txBox="1"/>
          <p:nvPr/>
        </p:nvSpPr>
        <p:spPr>
          <a:xfrm>
            <a:off x="4066345" y="3757736"/>
            <a:ext cx="476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>
                <a:latin typeface="Comic Sans MS" panose="030F0702030302020204" pitchFamily="66" charset="0"/>
              </a:rPr>
              <a:t>She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hasn’t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delivered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the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000" b="1" dirty="0" err="1">
                <a:latin typeface="Comic Sans MS" panose="030F0702030302020204" pitchFamily="66" charset="0"/>
              </a:rPr>
              <a:t>parc</a:t>
            </a:r>
            <a:r>
              <a:rPr lang="tr-TR" sz="2000" b="1" dirty="0" err="1"/>
              <a:t>el</a:t>
            </a:r>
            <a:r>
              <a:rPr lang="tr-TR" sz="2000" b="1" dirty="0"/>
              <a:t> </a:t>
            </a:r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yet</a:t>
            </a:r>
            <a:r>
              <a:rPr lang="tr-TR" sz="2000" b="1" dirty="0"/>
              <a:t>.</a:t>
            </a:r>
          </a:p>
        </p:txBody>
      </p:sp>
      <p:pic>
        <p:nvPicPr>
          <p:cNvPr id="19" name="Resim 18" descr="kişi, açık hava, tablo, yiyecek içeren bir resim&#10;&#10;Açıklama otomatik olarak oluşturuldu">
            <a:extLst>
              <a:ext uri="{FF2B5EF4-FFF2-40B4-BE49-F238E27FC236}">
                <a16:creationId xmlns:a16="http://schemas.microsoft.com/office/drawing/2014/main" id="{741F9E41-1E95-43E8-A0B3-2F60E2A6E3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873" y="3611433"/>
            <a:ext cx="2072228" cy="1135467"/>
          </a:xfrm>
          <a:prstGeom prst="rect">
            <a:avLst/>
          </a:prstGeom>
        </p:spPr>
      </p:pic>
      <p:pic>
        <p:nvPicPr>
          <p:cNvPr id="21" name="Resim 20" descr="iç mekan, tablo, kadın, oturma içeren bir resim&#10;&#10;Açıklama otomatik olarak oluşturuldu">
            <a:extLst>
              <a:ext uri="{FF2B5EF4-FFF2-40B4-BE49-F238E27FC236}">
                <a16:creationId xmlns:a16="http://schemas.microsoft.com/office/drawing/2014/main" id="{2053DAB4-4AE6-4A06-B408-A674E0C440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873" y="4971568"/>
            <a:ext cx="1865376" cy="1243584"/>
          </a:xfrm>
          <a:prstGeom prst="rect">
            <a:avLst/>
          </a:prstGeom>
        </p:spPr>
      </p:pic>
      <p:sp>
        <p:nvSpPr>
          <p:cNvPr id="22" name="Metin kutusu 21">
            <a:extLst>
              <a:ext uri="{FF2B5EF4-FFF2-40B4-BE49-F238E27FC236}">
                <a16:creationId xmlns:a16="http://schemas.microsoft.com/office/drawing/2014/main" id="{300C7F2A-53B5-463E-9018-6DE0A8200576}"/>
              </a:ext>
            </a:extLst>
          </p:cNvPr>
          <p:cNvSpPr txBox="1"/>
          <p:nvPr/>
        </p:nvSpPr>
        <p:spPr>
          <a:xfrm>
            <a:off x="4462943" y="5580728"/>
            <a:ext cx="422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Comic Sans MS" panose="030F0702030302020204" pitchFamily="66" charset="0"/>
              </a:rPr>
              <a:t>Has he done his </a:t>
            </a:r>
            <a:r>
              <a:rPr lang="tr-TR" sz="2000" b="1" dirty="0" err="1">
                <a:latin typeface="Comic Sans MS" panose="030F0702030302020204" pitchFamily="66" charset="0"/>
              </a:rPr>
              <a:t>homework</a:t>
            </a:r>
            <a:r>
              <a:rPr lang="tr-TR" sz="2000" b="1" dirty="0">
                <a:latin typeface="Comic Sans MS" panose="030F0702030302020204" pitchFamily="66" charset="0"/>
              </a:rPr>
              <a:t> </a:t>
            </a:r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yet</a:t>
            </a:r>
            <a:r>
              <a:rPr lang="tr-TR" sz="20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2244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4000"/>
                <a:lumMod val="116000"/>
              </a:schemeClr>
            </a:gs>
            <a:gs pos="100000">
              <a:schemeClr val="bg2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87FB0DD-E2E2-4054-A71B-684A3852F508}"/>
              </a:ext>
            </a:extLst>
          </p:cNvPr>
          <p:cNvSpPr txBox="1"/>
          <p:nvPr/>
        </p:nvSpPr>
        <p:spPr>
          <a:xfrm>
            <a:off x="1399871" y="1647423"/>
            <a:ext cx="1269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since </a:t>
            </a:r>
          </a:p>
          <a:p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51B10A1-BF90-459C-B2A9-1C05717D1CD7}"/>
              </a:ext>
            </a:extLst>
          </p:cNvPr>
          <p:cNvSpPr txBox="1"/>
          <p:nvPr/>
        </p:nvSpPr>
        <p:spPr>
          <a:xfrm>
            <a:off x="5435630" y="1535076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for</a:t>
            </a:r>
            <a:endParaRPr lang="tr-TR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BCC5280-0D7A-48FF-A53C-8AEF4FFEAF77}"/>
              </a:ext>
            </a:extLst>
          </p:cNvPr>
          <p:cNvSpPr txBox="1"/>
          <p:nvPr/>
        </p:nvSpPr>
        <p:spPr>
          <a:xfrm>
            <a:off x="1289559" y="2262976"/>
            <a:ext cx="159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mic Sans MS" panose="030F0702030302020204" pitchFamily="66" charset="0"/>
              </a:rPr>
              <a:t>last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Tuesday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6BE48A4B-3EF3-4724-A15F-71829DACFA81}"/>
              </a:ext>
            </a:extLst>
          </p:cNvPr>
          <p:cNvSpPr txBox="1"/>
          <p:nvPr/>
        </p:nvSpPr>
        <p:spPr>
          <a:xfrm>
            <a:off x="1289559" y="2632308"/>
            <a:ext cx="118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2 </a:t>
            </a:r>
            <a:r>
              <a:rPr lang="tr-TR" b="1" dirty="0" err="1">
                <a:latin typeface="Comic Sans MS" panose="030F0702030302020204" pitchFamily="66" charset="0"/>
              </a:rPr>
              <a:t>o’clock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969FB90A-0AF6-420B-ABC5-EA5AFB6829E9}"/>
              </a:ext>
            </a:extLst>
          </p:cNvPr>
          <p:cNvSpPr txBox="1"/>
          <p:nvPr/>
        </p:nvSpPr>
        <p:spPr>
          <a:xfrm>
            <a:off x="1293842" y="30596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1990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294B07B8-5D88-4EAA-A403-E70DF533161A}"/>
              </a:ext>
            </a:extLst>
          </p:cNvPr>
          <p:cNvSpPr txBox="1"/>
          <p:nvPr/>
        </p:nvSpPr>
        <p:spPr>
          <a:xfrm>
            <a:off x="1298338" y="3478153"/>
            <a:ext cx="165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I </a:t>
            </a:r>
            <a:r>
              <a:rPr lang="tr-TR" b="1" dirty="0" err="1">
                <a:latin typeface="Comic Sans MS" panose="030F0702030302020204" pitchFamily="66" charset="0"/>
              </a:rPr>
              <a:t>was</a:t>
            </a:r>
            <a:r>
              <a:rPr lang="tr-TR" b="1" dirty="0">
                <a:latin typeface="Comic Sans MS" panose="030F0702030302020204" pitchFamily="66" charset="0"/>
              </a:rPr>
              <a:t> a </a:t>
            </a:r>
            <a:r>
              <a:rPr lang="tr-TR" b="1" dirty="0" err="1">
                <a:latin typeface="Comic Sans MS" panose="030F0702030302020204" pitchFamily="66" charset="0"/>
              </a:rPr>
              <a:t>child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731855DD-79D3-45D5-8FEB-8862CADB9050}"/>
              </a:ext>
            </a:extLst>
          </p:cNvPr>
          <p:cNvSpPr txBox="1"/>
          <p:nvPr/>
        </p:nvSpPr>
        <p:spPr>
          <a:xfrm>
            <a:off x="1289559" y="4007889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mic Sans MS" panose="030F0702030302020204" pitchFamily="66" charset="0"/>
              </a:rPr>
              <a:t>yesterday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C683014A-DEEC-4029-B47D-F409AB8F7F01}"/>
              </a:ext>
            </a:extLst>
          </p:cNvPr>
          <p:cNvSpPr txBox="1"/>
          <p:nvPr/>
        </p:nvSpPr>
        <p:spPr>
          <a:xfrm>
            <a:off x="1298338" y="4523687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>
                <a:latin typeface="Comic Sans MS" panose="030F0702030302020204" pitchFamily="66" charset="0"/>
              </a:rPr>
              <a:t>this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morning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62AA9289-C991-4C39-B537-A340D2E9AA8A}"/>
              </a:ext>
            </a:extLst>
          </p:cNvPr>
          <p:cNvSpPr txBox="1"/>
          <p:nvPr/>
        </p:nvSpPr>
        <p:spPr>
          <a:xfrm>
            <a:off x="4920113" y="2165762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>
                <a:latin typeface="Comic Sans MS" panose="030F0702030302020204" pitchFamily="66" charset="0"/>
              </a:rPr>
              <a:t>twenty</a:t>
            </a:r>
            <a:r>
              <a:rPr lang="tr-TR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</a:rPr>
              <a:t>years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A01FF63-9C7D-4E3A-BFF6-0F6813D289C3}"/>
              </a:ext>
            </a:extLst>
          </p:cNvPr>
          <p:cNvSpPr txBox="1"/>
          <p:nvPr/>
        </p:nvSpPr>
        <p:spPr>
          <a:xfrm>
            <a:off x="4920113" y="2873757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a </a:t>
            </a:r>
            <a:r>
              <a:rPr lang="tr-TR" sz="2400" dirty="0" err="1">
                <a:latin typeface="Comic Sans MS" panose="030F0702030302020204" pitchFamily="66" charset="0"/>
              </a:rPr>
              <a:t>year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1823C5AF-0E0F-4408-9136-C6F8EBA05DD3}"/>
              </a:ext>
            </a:extLst>
          </p:cNvPr>
          <p:cNvSpPr txBox="1"/>
          <p:nvPr/>
        </p:nvSpPr>
        <p:spPr>
          <a:xfrm>
            <a:off x="4920113" y="3614757"/>
            <a:ext cx="2034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Comic Sans MS" panose="030F0702030302020204" pitchFamily="66" charset="0"/>
              </a:rPr>
              <a:t>a </a:t>
            </a:r>
            <a:r>
              <a:rPr lang="tr-TR" sz="2400" b="1" dirty="0" err="1">
                <a:latin typeface="Comic Sans MS" panose="030F0702030302020204" pitchFamily="66" charset="0"/>
              </a:rPr>
              <a:t>long</a:t>
            </a:r>
            <a:r>
              <a:rPr lang="tr-TR" sz="2400" b="1" dirty="0">
                <a:latin typeface="Comic Sans MS" panose="030F0702030302020204" pitchFamily="66" charset="0"/>
              </a:rPr>
              <a:t> time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F5C4D7F3-27BA-42ED-AA30-B83336D4C47E}"/>
              </a:ext>
            </a:extLst>
          </p:cNvPr>
          <p:cNvSpPr txBox="1"/>
          <p:nvPr/>
        </p:nvSpPr>
        <p:spPr>
          <a:xfrm>
            <a:off x="4920113" y="4368663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Comic Sans MS" panose="030F0702030302020204" pitchFamily="66" charset="0"/>
              </a:rPr>
              <a:t>a </a:t>
            </a:r>
            <a:r>
              <a:rPr lang="tr-TR" sz="2400" b="1" dirty="0" err="1">
                <a:latin typeface="Comic Sans MS" panose="030F0702030302020204" pitchFamily="66" charset="0"/>
              </a:rPr>
              <a:t>month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2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4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0213027-9676-4451-A731-AE6A73F3E91C}"/>
              </a:ext>
            </a:extLst>
          </p:cNvPr>
          <p:cNvSpPr txBox="1"/>
          <p:nvPr/>
        </p:nvSpPr>
        <p:spPr>
          <a:xfrm>
            <a:off x="1056213" y="310644"/>
            <a:ext cx="11053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1.Jenna …….. </a:t>
            </a:r>
            <a:r>
              <a:rPr lang="tr-TR" b="1" dirty="0" err="1"/>
              <a:t>never</a:t>
            </a:r>
            <a:r>
              <a:rPr lang="tr-TR" b="1" dirty="0"/>
              <a:t>….. ……… (</a:t>
            </a:r>
            <a:r>
              <a:rPr lang="tr-TR" b="1" dirty="0" err="1"/>
              <a:t>attend</a:t>
            </a:r>
            <a:r>
              <a:rPr lang="tr-TR" b="1" dirty="0"/>
              <a:t>) an art </a:t>
            </a:r>
            <a:r>
              <a:rPr lang="tr-TR" b="1" dirty="0" err="1"/>
              <a:t>class,but</a:t>
            </a:r>
            <a:r>
              <a:rPr lang="tr-TR" b="1" dirty="0"/>
              <a:t> </a:t>
            </a:r>
            <a:r>
              <a:rPr lang="tr-TR" b="1" dirty="0" err="1"/>
              <a:t>she</a:t>
            </a:r>
            <a:r>
              <a:rPr lang="tr-TR" b="1" dirty="0"/>
              <a:t>…………………...(</a:t>
            </a:r>
            <a:r>
              <a:rPr lang="tr-TR" b="1" dirty="0" err="1"/>
              <a:t>paint</a:t>
            </a:r>
            <a:r>
              <a:rPr lang="tr-TR" b="1" dirty="0"/>
              <a:t>) </a:t>
            </a:r>
            <a:r>
              <a:rPr lang="tr-TR" b="1" dirty="0" err="1"/>
              <a:t>some</a:t>
            </a:r>
            <a:r>
              <a:rPr lang="tr-TR" b="1" dirty="0"/>
              <a:t> </a:t>
            </a:r>
            <a:r>
              <a:rPr lang="tr-TR" b="1" dirty="0" err="1"/>
              <a:t>amazing</a:t>
            </a:r>
            <a:r>
              <a:rPr lang="tr-TR" b="1" dirty="0"/>
              <a:t> </a:t>
            </a:r>
            <a:r>
              <a:rPr lang="tr-TR" b="1" dirty="0" err="1"/>
              <a:t>pictures</a:t>
            </a:r>
            <a:r>
              <a:rPr lang="tr-TR" b="1" dirty="0"/>
              <a:t>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73C9EAC-EEBA-442F-9E56-F4237C657D83}"/>
              </a:ext>
            </a:extLst>
          </p:cNvPr>
          <p:cNvSpPr txBox="1"/>
          <p:nvPr/>
        </p:nvSpPr>
        <p:spPr>
          <a:xfrm>
            <a:off x="1050131" y="980194"/>
            <a:ext cx="907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2.James……………………… (</a:t>
            </a:r>
            <a:r>
              <a:rPr lang="tr-TR" b="1" dirty="0" err="1"/>
              <a:t>lose</a:t>
            </a:r>
            <a:r>
              <a:rPr lang="tr-TR" b="1" dirty="0"/>
              <a:t>) his </a:t>
            </a:r>
            <a:r>
              <a:rPr lang="tr-TR" b="1" dirty="0" err="1"/>
              <a:t>keys</a:t>
            </a:r>
            <a:r>
              <a:rPr lang="tr-TR" b="1" dirty="0"/>
              <a:t>, </a:t>
            </a:r>
            <a:r>
              <a:rPr lang="tr-TR" b="1" dirty="0" err="1"/>
              <a:t>so</a:t>
            </a:r>
            <a:r>
              <a:rPr lang="tr-TR" b="1" dirty="0"/>
              <a:t> he </a:t>
            </a:r>
            <a:r>
              <a:rPr lang="tr-TR" b="1" dirty="0" err="1"/>
              <a:t>can’t</a:t>
            </a:r>
            <a:r>
              <a:rPr lang="tr-TR" b="1" dirty="0"/>
              <a:t> </a:t>
            </a:r>
            <a:r>
              <a:rPr lang="tr-TR" b="1" dirty="0" err="1"/>
              <a:t>get</a:t>
            </a:r>
            <a:r>
              <a:rPr lang="tr-TR" b="1" dirty="0"/>
              <a:t> </a:t>
            </a:r>
            <a:r>
              <a:rPr lang="tr-TR" b="1" dirty="0" err="1"/>
              <a:t>into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building</a:t>
            </a:r>
            <a:r>
              <a:rPr lang="tr-TR" b="1" dirty="0"/>
              <a:t>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DB529E3-9460-4C59-BAC2-9EB11F358B77}"/>
              </a:ext>
            </a:extLst>
          </p:cNvPr>
          <p:cNvSpPr txBox="1"/>
          <p:nvPr/>
        </p:nvSpPr>
        <p:spPr>
          <a:xfrm>
            <a:off x="1056213" y="1533335"/>
            <a:ext cx="1049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3. My </a:t>
            </a:r>
            <a:r>
              <a:rPr lang="tr-TR" b="1" dirty="0" err="1"/>
              <a:t>cousins</a:t>
            </a:r>
            <a:r>
              <a:rPr lang="tr-TR" b="1" dirty="0"/>
              <a:t> ………… </a:t>
            </a:r>
            <a:r>
              <a:rPr lang="tr-TR" b="1" dirty="0" err="1"/>
              <a:t>never</a:t>
            </a:r>
            <a:r>
              <a:rPr lang="tr-TR" b="1" dirty="0"/>
              <a:t> ……….. (be) 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new</a:t>
            </a:r>
            <a:r>
              <a:rPr lang="tr-TR" b="1" dirty="0"/>
              <a:t> </a:t>
            </a:r>
            <a:r>
              <a:rPr lang="tr-TR" b="1" dirty="0" err="1"/>
              <a:t>theme</a:t>
            </a:r>
            <a:r>
              <a:rPr lang="tr-TR" b="1" dirty="0"/>
              <a:t> park, but </a:t>
            </a:r>
            <a:r>
              <a:rPr lang="tr-TR" b="1" dirty="0" err="1"/>
              <a:t>they</a:t>
            </a:r>
            <a:r>
              <a:rPr lang="tr-TR" b="1" dirty="0"/>
              <a:t> </a:t>
            </a:r>
            <a:r>
              <a:rPr lang="tr-TR" b="1" dirty="0" err="1"/>
              <a:t>really</a:t>
            </a:r>
            <a:r>
              <a:rPr lang="tr-TR" b="1" dirty="0"/>
              <a:t> </a:t>
            </a:r>
            <a:r>
              <a:rPr lang="tr-TR" b="1" dirty="0" err="1"/>
              <a:t>want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go</a:t>
            </a:r>
            <a:r>
              <a:rPr lang="tr-TR" b="1" dirty="0"/>
              <a:t>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637F6B-72FA-4512-8209-E0B6F0D71DE8}"/>
              </a:ext>
            </a:extLst>
          </p:cNvPr>
          <p:cNvSpPr txBox="1"/>
          <p:nvPr/>
        </p:nvSpPr>
        <p:spPr>
          <a:xfrm>
            <a:off x="1063429" y="2104172"/>
            <a:ext cx="699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4. ………….. </a:t>
            </a:r>
            <a:r>
              <a:rPr lang="tr-TR" b="1" dirty="0" err="1"/>
              <a:t>Rita</a:t>
            </a:r>
            <a:r>
              <a:rPr lang="tr-TR" b="1" dirty="0"/>
              <a:t> ……………………(</a:t>
            </a:r>
            <a:r>
              <a:rPr lang="tr-TR" b="1" dirty="0" err="1"/>
              <a:t>get</a:t>
            </a:r>
            <a:r>
              <a:rPr lang="tr-TR" b="1" dirty="0"/>
              <a:t>) her </a:t>
            </a:r>
            <a:r>
              <a:rPr lang="tr-TR" b="1" dirty="0" err="1"/>
              <a:t>exam</a:t>
            </a:r>
            <a:r>
              <a:rPr lang="tr-TR" b="1" dirty="0"/>
              <a:t> </a:t>
            </a:r>
            <a:r>
              <a:rPr lang="tr-TR" b="1" dirty="0" err="1"/>
              <a:t>results</a:t>
            </a:r>
            <a:r>
              <a:rPr lang="tr-TR" b="1" dirty="0"/>
              <a:t> yet? 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77588C61-1D97-4937-94A9-07E17EFBFAD6}"/>
              </a:ext>
            </a:extLst>
          </p:cNvPr>
          <p:cNvSpPr txBox="1"/>
          <p:nvPr/>
        </p:nvSpPr>
        <p:spPr>
          <a:xfrm>
            <a:off x="1005987" y="2723770"/>
            <a:ext cx="7328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5. My </a:t>
            </a:r>
            <a:r>
              <a:rPr lang="tr-TR" b="1" dirty="0" err="1"/>
              <a:t>friend</a:t>
            </a:r>
            <a:r>
              <a:rPr lang="tr-TR" b="1" dirty="0"/>
              <a:t> </a:t>
            </a:r>
            <a:r>
              <a:rPr lang="tr-TR" b="1" dirty="0" err="1"/>
              <a:t>Daisy</a:t>
            </a:r>
            <a:r>
              <a:rPr lang="tr-TR" b="1" dirty="0"/>
              <a:t> ……………………….. (not </a:t>
            </a:r>
            <a:r>
              <a:rPr lang="tr-TR" b="1" dirty="0" err="1"/>
              <a:t>try</a:t>
            </a:r>
            <a:r>
              <a:rPr lang="tr-TR" b="1" dirty="0"/>
              <a:t>) </a:t>
            </a:r>
            <a:r>
              <a:rPr lang="tr-TR" b="1" dirty="0" err="1"/>
              <a:t>tortillas</a:t>
            </a:r>
            <a:r>
              <a:rPr lang="tr-TR" b="1" dirty="0"/>
              <a:t> </a:t>
            </a:r>
            <a:r>
              <a:rPr lang="tr-TR" b="1" dirty="0" err="1"/>
              <a:t>before</a:t>
            </a:r>
            <a:r>
              <a:rPr lang="tr-TR" dirty="0"/>
              <a:t>.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BD69E59D-07E4-4AC6-82FF-D65A6463B6AA}"/>
              </a:ext>
            </a:extLst>
          </p:cNvPr>
          <p:cNvSpPr txBox="1"/>
          <p:nvPr/>
        </p:nvSpPr>
        <p:spPr>
          <a:xfrm>
            <a:off x="1005997" y="3418384"/>
            <a:ext cx="933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6.I ………………… (</a:t>
            </a:r>
            <a:r>
              <a:rPr lang="tr-TR" b="1" dirty="0" err="1"/>
              <a:t>miss</a:t>
            </a:r>
            <a:r>
              <a:rPr lang="tr-TR" b="1" dirty="0"/>
              <a:t>) </a:t>
            </a:r>
            <a:r>
              <a:rPr lang="tr-TR" b="1" dirty="0" err="1"/>
              <a:t>three</a:t>
            </a:r>
            <a:r>
              <a:rPr lang="tr-TR" b="1" dirty="0"/>
              <a:t> </a:t>
            </a:r>
            <a:r>
              <a:rPr lang="tr-TR" b="1" dirty="0" err="1"/>
              <a:t>days</a:t>
            </a:r>
            <a:r>
              <a:rPr lang="tr-TR" b="1" dirty="0"/>
              <a:t> of </a:t>
            </a:r>
            <a:r>
              <a:rPr lang="tr-TR" b="1" dirty="0" err="1"/>
              <a:t>school</a:t>
            </a:r>
            <a:r>
              <a:rPr lang="tr-TR" b="1" dirty="0"/>
              <a:t> </a:t>
            </a:r>
            <a:r>
              <a:rPr lang="tr-TR" b="1" dirty="0" err="1"/>
              <a:t>so</a:t>
            </a:r>
            <a:r>
              <a:rPr lang="tr-TR" b="1" dirty="0"/>
              <a:t> far </a:t>
            </a:r>
            <a:r>
              <a:rPr lang="tr-TR" b="1" dirty="0" err="1"/>
              <a:t>this</a:t>
            </a:r>
            <a:r>
              <a:rPr lang="tr-TR" b="1" dirty="0"/>
              <a:t> </a:t>
            </a:r>
            <a:r>
              <a:rPr lang="tr-TR" b="1" dirty="0" err="1"/>
              <a:t>year.I</a:t>
            </a:r>
            <a:r>
              <a:rPr lang="tr-TR" b="1" dirty="0"/>
              <a:t> </a:t>
            </a:r>
            <a:r>
              <a:rPr lang="tr-TR" b="1" dirty="0" err="1"/>
              <a:t>was</a:t>
            </a:r>
            <a:r>
              <a:rPr lang="tr-TR" b="1" dirty="0"/>
              <a:t> </a:t>
            </a:r>
            <a:r>
              <a:rPr lang="tr-TR" b="1" dirty="0" err="1"/>
              <a:t>ill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flu</a:t>
            </a:r>
            <a:r>
              <a:rPr lang="tr-TR" b="1" dirty="0"/>
              <a:t>.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D27588AC-207F-4016-B1DD-32E1EB92D51E}"/>
              </a:ext>
            </a:extLst>
          </p:cNvPr>
          <p:cNvSpPr txBox="1"/>
          <p:nvPr/>
        </p:nvSpPr>
        <p:spPr>
          <a:xfrm>
            <a:off x="1007489" y="4145397"/>
            <a:ext cx="9224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7. </a:t>
            </a:r>
            <a:r>
              <a:rPr lang="tr-TR" b="1" dirty="0" err="1"/>
              <a:t>Mr</a:t>
            </a:r>
            <a:r>
              <a:rPr lang="tr-TR" b="1" dirty="0"/>
              <a:t>. Kent </a:t>
            </a:r>
            <a:r>
              <a:rPr lang="tr-TR" b="1" dirty="0" err="1"/>
              <a:t>isn’t</a:t>
            </a:r>
            <a:r>
              <a:rPr lang="tr-TR" b="1" dirty="0"/>
              <a:t> here at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moment.He</a:t>
            </a:r>
            <a:r>
              <a:rPr lang="tr-TR" b="1" dirty="0"/>
              <a:t> …………………….. (</a:t>
            </a:r>
            <a:r>
              <a:rPr lang="tr-TR" b="1" dirty="0" err="1"/>
              <a:t>go</a:t>
            </a:r>
            <a:r>
              <a:rPr lang="tr-TR" b="1" dirty="0"/>
              <a:t>)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science</a:t>
            </a:r>
            <a:r>
              <a:rPr lang="tr-TR" b="1" dirty="0"/>
              <a:t> </a:t>
            </a:r>
            <a:r>
              <a:rPr lang="tr-TR" b="1" dirty="0" err="1"/>
              <a:t>lab</a:t>
            </a:r>
            <a:r>
              <a:rPr lang="tr-TR" b="1" dirty="0"/>
              <a:t>.</a:t>
            </a:r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C57AA83B-7C3A-47CE-89C2-842F0780D414}"/>
              </a:ext>
            </a:extLst>
          </p:cNvPr>
          <p:cNvSpPr txBox="1"/>
          <p:nvPr/>
        </p:nvSpPr>
        <p:spPr>
          <a:xfrm>
            <a:off x="1003324" y="4911694"/>
            <a:ext cx="742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8.My </a:t>
            </a:r>
            <a:r>
              <a:rPr lang="tr-TR" b="1" dirty="0" err="1"/>
              <a:t>first</a:t>
            </a:r>
            <a:r>
              <a:rPr lang="tr-TR" b="1" dirty="0"/>
              <a:t> </a:t>
            </a:r>
            <a:r>
              <a:rPr lang="tr-TR" b="1" dirty="0" err="1"/>
              <a:t>day</a:t>
            </a:r>
            <a:r>
              <a:rPr lang="tr-TR" b="1" dirty="0"/>
              <a:t> in Buenos Aires …………………….(be) </a:t>
            </a:r>
            <a:r>
              <a:rPr lang="tr-TR" b="1" dirty="0" err="1"/>
              <a:t>great</a:t>
            </a:r>
            <a:r>
              <a:rPr lang="tr-TR" b="1" dirty="0"/>
              <a:t> </a:t>
            </a:r>
            <a:r>
              <a:rPr lang="tr-TR" b="1" dirty="0" err="1"/>
              <a:t>so</a:t>
            </a:r>
            <a:r>
              <a:rPr lang="tr-TR" b="1" dirty="0"/>
              <a:t> far.</a:t>
            </a: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21DC3DFB-D954-4EB0-A8DF-E5EB3FD3A1D8}"/>
              </a:ext>
            </a:extLst>
          </p:cNvPr>
          <p:cNvSpPr txBox="1"/>
          <p:nvPr/>
        </p:nvSpPr>
        <p:spPr>
          <a:xfrm>
            <a:off x="986054" y="5571987"/>
            <a:ext cx="897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9.Brian ……………………..(</a:t>
            </a:r>
            <a:r>
              <a:rPr lang="tr-TR" b="1" dirty="0" err="1"/>
              <a:t>play</a:t>
            </a:r>
            <a:r>
              <a:rPr lang="tr-TR" b="1" dirty="0"/>
              <a:t>) </a:t>
            </a:r>
            <a:r>
              <a:rPr lang="tr-TR" b="1" dirty="0" err="1"/>
              <a:t>two</a:t>
            </a:r>
            <a:r>
              <a:rPr lang="tr-TR" b="1" dirty="0"/>
              <a:t> </a:t>
            </a:r>
            <a:r>
              <a:rPr lang="tr-TR" b="1" dirty="0" err="1"/>
              <a:t>different</a:t>
            </a:r>
            <a:r>
              <a:rPr lang="tr-TR" b="1" dirty="0"/>
              <a:t> video </a:t>
            </a:r>
            <a:r>
              <a:rPr lang="tr-TR" b="1" dirty="0" err="1"/>
              <a:t>games</a:t>
            </a:r>
            <a:r>
              <a:rPr lang="tr-TR" b="1" dirty="0"/>
              <a:t> since he </a:t>
            </a:r>
            <a:r>
              <a:rPr lang="tr-TR" b="1" dirty="0" err="1"/>
              <a:t>got</a:t>
            </a:r>
            <a:r>
              <a:rPr lang="tr-TR" b="1" dirty="0"/>
              <a:t> </a:t>
            </a:r>
            <a:r>
              <a:rPr lang="tr-TR" b="1" dirty="0" err="1"/>
              <a:t>home</a:t>
            </a:r>
            <a:r>
              <a:rPr lang="tr-TR" b="1" dirty="0"/>
              <a:t>.</a:t>
            </a:r>
          </a:p>
        </p:txBody>
      </p:sp>
      <p:sp>
        <p:nvSpPr>
          <p:cNvPr id="60" name="Metin kutusu 59">
            <a:extLst>
              <a:ext uri="{FF2B5EF4-FFF2-40B4-BE49-F238E27FC236}">
                <a16:creationId xmlns:a16="http://schemas.microsoft.com/office/drawing/2014/main" id="{639A3AD6-2044-48C2-BDB7-F9A9BB34E4B4}"/>
              </a:ext>
            </a:extLst>
          </p:cNvPr>
          <p:cNvSpPr txBox="1"/>
          <p:nvPr/>
        </p:nvSpPr>
        <p:spPr>
          <a:xfrm>
            <a:off x="932876" y="6264877"/>
            <a:ext cx="811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10.My </a:t>
            </a:r>
            <a:r>
              <a:rPr lang="tr-TR" b="1" dirty="0" err="1"/>
              <a:t>best</a:t>
            </a:r>
            <a:r>
              <a:rPr lang="tr-TR" b="1" dirty="0"/>
              <a:t> </a:t>
            </a:r>
            <a:r>
              <a:rPr lang="tr-TR" b="1" dirty="0" err="1"/>
              <a:t>friend</a:t>
            </a:r>
            <a:r>
              <a:rPr lang="tr-TR" b="1" dirty="0"/>
              <a:t> ……………………………………..(not </a:t>
            </a:r>
            <a:r>
              <a:rPr lang="tr-TR" b="1" dirty="0" err="1"/>
              <a:t>write</a:t>
            </a:r>
            <a:r>
              <a:rPr lang="tr-TR" b="1" dirty="0"/>
              <a:t>)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so</a:t>
            </a:r>
            <a:r>
              <a:rPr lang="tr-TR" b="1" dirty="0"/>
              <a:t> </a:t>
            </a:r>
            <a:r>
              <a:rPr lang="tr-TR" b="1" dirty="0" err="1"/>
              <a:t>long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53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8" grpId="0"/>
      <p:bldP spid="33" grpId="0"/>
      <p:bldP spid="35" grpId="0"/>
      <p:bldP spid="56" grpId="0"/>
      <p:bldP spid="58" grpId="0"/>
      <p:bldP spid="60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Breitbild</PresentationFormat>
  <Paragraphs>54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Rockwell</vt:lpstr>
      <vt:lpstr>Wingdings</vt:lpstr>
      <vt:lpstr>Atlas</vt:lpstr>
      <vt:lpstr>PERFECT TENSES</vt:lpstr>
      <vt:lpstr>PowerPoint-Präsentation</vt:lpstr>
      <vt:lpstr>actions that started in the past and continue to the present</vt:lpstr>
      <vt:lpstr>single or repeated actions in the past, when we don’t know the date of the action or it isn’t important</vt:lpstr>
      <vt:lpstr>PowerPoint-Präsentation</vt:lpstr>
      <vt:lpstr>FORM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TENSES</dc:title>
  <dc:creator>Emel Bahtiyar</dc:creator>
  <cp:lastModifiedBy>Nina Schäfer</cp:lastModifiedBy>
  <cp:revision>12</cp:revision>
  <dcterms:created xsi:type="dcterms:W3CDTF">2019-12-15T17:53:11Z</dcterms:created>
  <dcterms:modified xsi:type="dcterms:W3CDTF">2020-03-19T23:17:26Z</dcterms:modified>
</cp:coreProperties>
</file>